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7"/>
  </p:handoutMasterIdLst>
  <p:sldIdLst>
    <p:sldId id="256" r:id="rId2"/>
    <p:sldId id="257" r:id="rId3"/>
    <p:sldId id="259" r:id="rId4"/>
    <p:sldId id="260" r:id="rId5"/>
    <p:sldId id="258"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A9DD"/>
    <a:srgbClr val="4267B2"/>
    <a:srgbClr val="FEF3D4"/>
    <a:srgbClr val="F8E08E"/>
    <a:srgbClr val="E8303B"/>
    <a:srgbClr val="383333"/>
    <a:srgbClr val="C26E68"/>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8" autoAdjust="0"/>
    <p:restoredTop sz="94660"/>
  </p:normalViewPr>
  <p:slideViewPr>
    <p:cSldViewPr snapToGrid="0" snapToObjects="1">
      <p:cViewPr varScale="1">
        <p:scale>
          <a:sx n="109" d="100"/>
          <a:sy n="109" d="100"/>
        </p:scale>
        <p:origin x="624" y="7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22/07/2019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smtClean="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enter presenter name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12416" y="108843"/>
            <a:ext cx="3967168" cy="191274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80" y="274639"/>
            <a:ext cx="10691040"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Edit Master text styles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563864" y="274639"/>
            <a:ext cx="11064273"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97297" y="273050"/>
            <a:ext cx="3729368" cy="1162051"/>
          </a:xfrm>
        </p:spPr>
        <p:txBody>
          <a:bodyPr anchor="b"/>
          <a:lstStyle>
            <a:lvl1pPr algn="l">
              <a:defRPr sz="2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2438400" y="480060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438400" y="612775"/>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438400" y="5367339"/>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iming>
    <p:tnLst>
      <p:par>
        <p:cTn id="1" dur="indefinite" restart="never" nodeType="tmRoot"/>
      </p:par>
    </p:tnLst>
  </p:timing>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57677"/>
            <a:ext cx="10363200" cy="1742776"/>
          </a:xfrm>
        </p:spPr>
        <p:txBody>
          <a:bodyPr>
            <a:normAutofit fontScale="90000"/>
          </a:bodyPr>
          <a:lstStyle/>
          <a:p>
            <a:r>
              <a:rPr lang="en-GB" dirty="0"/>
              <a:t>Managing stock levels of HIV commodities using electronic systems in Baylor Uganda, Rwenzori region </a:t>
            </a:r>
            <a:endParaRPr lang="en-US" dirty="0"/>
          </a:p>
        </p:txBody>
      </p:sp>
      <p:sp>
        <p:nvSpPr>
          <p:cNvPr id="3" name="Subtitle 2"/>
          <p:cNvSpPr>
            <a:spLocks noGrp="1"/>
          </p:cNvSpPr>
          <p:nvPr>
            <p:ph type="subTitle" idx="1"/>
          </p:nvPr>
        </p:nvSpPr>
        <p:spPr>
          <a:xfrm>
            <a:off x="1828800" y="3886200"/>
            <a:ext cx="8534400" cy="543143"/>
          </a:xfrm>
        </p:spPr>
        <p:txBody>
          <a:bodyPr/>
          <a:lstStyle/>
          <a:p>
            <a:r>
              <a:rPr lang="en-US" dirty="0" smtClean="0"/>
              <a:t>Joseph </a:t>
            </a:r>
            <a:r>
              <a:rPr lang="en-US" dirty="0" err="1" smtClean="0"/>
              <a:t>Kabanda</a:t>
            </a:r>
            <a:endParaRPr lang="en-US" dirty="0" smtClean="0"/>
          </a:p>
          <a:p>
            <a:endParaRPr lang="en-US" dirty="0" smtClean="0"/>
          </a:p>
        </p:txBody>
      </p:sp>
      <p:sp>
        <p:nvSpPr>
          <p:cNvPr id="6" name="Rectangle 5"/>
          <p:cNvSpPr/>
          <p:nvPr/>
        </p:nvSpPr>
        <p:spPr>
          <a:xfrm>
            <a:off x="4862126" y="4367851"/>
            <a:ext cx="2323713" cy="369332"/>
          </a:xfrm>
          <a:prstGeom prst="rect">
            <a:avLst/>
          </a:prstGeom>
        </p:spPr>
        <p:txBody>
          <a:bodyPr wrap="none">
            <a:spAutoFit/>
          </a:bodyPr>
          <a:lstStyle/>
          <a:p>
            <a:r>
              <a:rPr lang="en-US" dirty="0" smtClean="0">
                <a:solidFill>
                  <a:schemeClr val="tx1">
                    <a:lumMod val="85000"/>
                    <a:lumOff val="15000"/>
                  </a:schemeClr>
                </a:solidFill>
              </a:rPr>
              <a:t>Supply Chain Specialist</a:t>
            </a:r>
            <a:endParaRPr lang="en-US" dirty="0">
              <a:solidFill>
                <a:schemeClr val="tx1">
                  <a:lumMod val="85000"/>
                  <a:lumOff val="15000"/>
                </a:schemeClr>
              </a:solidFill>
            </a:endParaRPr>
          </a:p>
        </p:txBody>
      </p:sp>
      <p:sp>
        <p:nvSpPr>
          <p:cNvPr id="8" name="Subtitle 2"/>
          <p:cNvSpPr txBox="1">
            <a:spLocks/>
          </p:cNvSpPr>
          <p:nvPr/>
        </p:nvSpPr>
        <p:spPr>
          <a:xfrm>
            <a:off x="1981200" y="5167746"/>
            <a:ext cx="8534400" cy="54314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2800" kern="1200">
                <a:solidFill>
                  <a:srgbClr val="383333"/>
                </a:solidFill>
                <a:latin typeface="Franklin Gothic Book" panose="020B0503020102020204" pitchFamily="34" charset="0"/>
                <a:ea typeface="+mn-ea"/>
                <a:cs typeface="Arial"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Franklin Gothic Book" panose="020B0503020102020204" pitchFamily="34" charset="0"/>
                <a:ea typeface="+mn-ea"/>
                <a:cs typeface="Arial" pitchFamily="34" charset="0"/>
              </a:defRPr>
            </a:lvl2pPr>
            <a:lvl3pPr marL="914400" indent="0" algn="ctr" defTabSz="457200" rtl="0" eaLnBrk="1" latinLnBrk="0" hangingPunct="1">
              <a:spcBef>
                <a:spcPct val="20000"/>
              </a:spcBef>
              <a:buFont typeface="Arial"/>
              <a:buNone/>
              <a:defRPr sz="2400" kern="1200">
                <a:solidFill>
                  <a:schemeClr val="tx1">
                    <a:tint val="75000"/>
                  </a:schemeClr>
                </a:solidFill>
                <a:latin typeface="Franklin Gothic Book" panose="020B0503020102020204" pitchFamily="34" charset="0"/>
                <a:ea typeface="+mn-ea"/>
                <a:cs typeface="Arial" pitchFamily="34" charset="0"/>
              </a:defRPr>
            </a:lvl3pPr>
            <a:lvl4pPr marL="1371600" indent="0" algn="ctr" defTabSz="457200" rtl="0" eaLnBrk="1" latinLnBrk="0" hangingPunct="1">
              <a:spcBef>
                <a:spcPct val="20000"/>
              </a:spcBef>
              <a:buFont typeface="Arial"/>
              <a:buNone/>
              <a:defRPr sz="2000" kern="1200">
                <a:solidFill>
                  <a:schemeClr val="tx1">
                    <a:tint val="75000"/>
                  </a:schemeClr>
                </a:solidFill>
                <a:latin typeface="Franklin Gothic Book" panose="020B0503020102020204" pitchFamily="34" charset="0"/>
                <a:ea typeface="+mn-ea"/>
                <a:cs typeface="Arial" pitchFamily="34" charset="0"/>
              </a:defRPr>
            </a:lvl4pPr>
            <a:lvl5pPr marL="1828800" indent="0" algn="ctr" defTabSz="457200" rtl="0" eaLnBrk="1" latinLnBrk="0" hangingPunct="1">
              <a:spcBef>
                <a:spcPct val="20000"/>
              </a:spcBef>
              <a:buFont typeface="Arial"/>
              <a:buNone/>
              <a:defRPr sz="2000" kern="1200">
                <a:solidFill>
                  <a:schemeClr val="tx1">
                    <a:tint val="75000"/>
                  </a:schemeClr>
                </a:solidFill>
                <a:latin typeface="Franklin Gothic Book" panose="020B0503020102020204" pitchFamily="34" charset="0"/>
                <a:ea typeface="+mn-ea"/>
                <a:cs typeface="Arial"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b="1" dirty="0" smtClean="0">
                <a:solidFill>
                  <a:schemeClr val="tx1">
                    <a:lumMod val="85000"/>
                    <a:lumOff val="15000"/>
                  </a:schemeClr>
                </a:solidFill>
              </a:rPr>
              <a:t>Share your thoughts on this presentation with </a:t>
            </a:r>
            <a:r>
              <a:rPr lang="en-US" sz="2000" b="1" dirty="0" smtClean="0">
                <a:solidFill>
                  <a:srgbClr val="FF0000"/>
                </a:solidFill>
              </a:rPr>
              <a:t>#IAS2019</a:t>
            </a:r>
          </a:p>
        </p:txBody>
      </p:sp>
    </p:spTree>
    <p:extLst>
      <p:ext uri="{BB962C8B-B14F-4D97-AF65-F5344CB8AC3E}">
        <p14:creationId xmlns:p14="http://schemas.microsoft.com/office/powerpoint/2010/main" val="3565225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7296" y="273050"/>
            <a:ext cx="11265749" cy="439127"/>
          </a:xfrm>
        </p:spPr>
        <p:txBody>
          <a:bodyPr>
            <a:normAutofit/>
          </a:bodyPr>
          <a:lstStyle/>
          <a:p>
            <a:r>
              <a:rPr lang="en-GB" dirty="0"/>
              <a:t>Managing stock levels of HIV commodities using electronic systems in Baylor Uganda, Rwenzori region </a:t>
            </a:r>
          </a:p>
        </p:txBody>
      </p:sp>
      <p:sp>
        <p:nvSpPr>
          <p:cNvPr id="6" name="Text Placeholder 5"/>
          <p:cNvSpPr>
            <a:spLocks noGrp="1"/>
          </p:cNvSpPr>
          <p:nvPr>
            <p:ph type="body" sz="half" idx="2"/>
          </p:nvPr>
        </p:nvSpPr>
        <p:spPr>
          <a:xfrm>
            <a:off x="536331" y="958364"/>
            <a:ext cx="6066692" cy="4352190"/>
          </a:xfrm>
        </p:spPr>
        <p:txBody>
          <a:bodyPr>
            <a:noAutofit/>
          </a:bodyPr>
          <a:lstStyle/>
          <a:p>
            <a:pPr algn="just"/>
            <a:r>
              <a:rPr lang="en-GB" b="1" dirty="0"/>
              <a:t>Background</a:t>
            </a:r>
            <a:r>
              <a:rPr lang="en-GB" dirty="0"/>
              <a:t>: Availability of HIV Rapid Test kits and antiretroviral (ARV) medicines are contributing significantly contributed to attainment of the 95-95-95 UNAIDS targets. However, stock levels of HIV commodities in Uganda have been intermittent in the past one year with at least 1-2 commodities getting stocked out. Additionally available stock monitoring techniques have proven to be inaccurate due to the quality of the data and complexity of the tools. We assessed the </a:t>
            </a:r>
            <a:r>
              <a:rPr lang="en-GB" dirty="0" smtClean="0"/>
              <a:t>contribution </a:t>
            </a:r>
            <a:r>
              <a:rPr lang="en-GB" dirty="0"/>
              <a:t>of using a Real-time ARV Stock Status Monitoring tool (RASS) on stock management in Rwenzori region, Uganda.    </a:t>
            </a:r>
          </a:p>
          <a:p>
            <a:pPr algn="just"/>
            <a:r>
              <a:rPr lang="en-GB" b="1" dirty="0"/>
              <a:t>Methods</a:t>
            </a:r>
            <a:r>
              <a:rPr lang="en-GB" dirty="0"/>
              <a:t>: As part of project implementation, a computer based system was developed by METS/CDC to monitor weekly stock levels of ARVs and Rapid Test kits in health facilities. RASS is a dashboard based tool that monitors data on ARV supplies while integrating it with WAOS data (Patient numbers, orders and distributions) for enhanced decision making. Health workers were trained on use of the manual tool, SMS reporting and online reporting. They were also provided with smart electronic reporting devices. District mentors were identified and trained as super users to support and mentor persistently stocked out health facilities. Data used in this analysis was extracted from the RASS dashboard between June and September 2018. </a:t>
            </a:r>
          </a:p>
        </p:txBody>
      </p:sp>
      <p:pic>
        <p:nvPicPr>
          <p:cNvPr id="8" name="Picture 7"/>
          <p:cNvPicPr>
            <a:picLocks noChangeAspect="1"/>
          </p:cNvPicPr>
          <p:nvPr/>
        </p:nvPicPr>
        <p:blipFill>
          <a:blip r:embed="rId2"/>
          <a:stretch>
            <a:fillRect/>
          </a:stretch>
        </p:blipFill>
        <p:spPr>
          <a:xfrm>
            <a:off x="6682154" y="1110473"/>
            <a:ext cx="5231422" cy="3968840"/>
          </a:xfrm>
          <a:prstGeom prst="rect">
            <a:avLst/>
          </a:prstGeom>
        </p:spPr>
      </p:pic>
    </p:spTree>
    <p:extLst>
      <p:ext uri="{BB962C8B-B14F-4D97-AF65-F5344CB8AC3E}">
        <p14:creationId xmlns:p14="http://schemas.microsoft.com/office/powerpoint/2010/main" val="1862749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7297" y="273051"/>
            <a:ext cx="10826134" cy="746858"/>
          </a:xfrm>
        </p:spPr>
        <p:txBody>
          <a:bodyPr>
            <a:normAutofit/>
          </a:bodyPr>
          <a:lstStyle/>
          <a:p>
            <a:pPr algn="ctr"/>
            <a:r>
              <a:rPr lang="en-GB" dirty="0"/>
              <a:t>Managing stock levels of HIV commodities using electronic systems in Baylor Uganda, Rwenzori </a:t>
            </a:r>
            <a:r>
              <a:rPr lang="en-GB" dirty="0" smtClean="0"/>
              <a:t>region…</a:t>
            </a:r>
            <a:r>
              <a:rPr lang="en-GB" dirty="0" err="1" smtClean="0"/>
              <a:t>Contd</a:t>
            </a:r>
            <a:r>
              <a:rPr lang="en-GB" dirty="0" smtClean="0"/>
              <a:t> </a:t>
            </a:r>
            <a:endParaRPr lang="en-GB" dirty="0"/>
          </a:p>
        </p:txBody>
      </p:sp>
      <p:sp>
        <p:nvSpPr>
          <p:cNvPr id="6" name="Text Placeholder 5"/>
          <p:cNvSpPr>
            <a:spLocks noGrp="1"/>
          </p:cNvSpPr>
          <p:nvPr>
            <p:ph type="body" sz="half" idx="2"/>
          </p:nvPr>
        </p:nvSpPr>
        <p:spPr>
          <a:xfrm>
            <a:off x="797298" y="1266093"/>
            <a:ext cx="5172680" cy="4598376"/>
          </a:xfrm>
        </p:spPr>
        <p:txBody>
          <a:bodyPr>
            <a:normAutofit fontScale="77500" lnSpcReduction="20000"/>
          </a:bodyPr>
          <a:lstStyle/>
          <a:p>
            <a:pPr algn="just"/>
            <a:r>
              <a:rPr lang="en-GB" sz="2000" b="1" dirty="0" smtClean="0"/>
              <a:t>Results</a:t>
            </a:r>
            <a:r>
              <a:rPr lang="en-GB" sz="2000" dirty="0"/>
              <a:t>: Following the interventions stock out reporting rates of HIV commodities have declined from 13% in January 2018 to &lt;1% in December 2018.  Use of the RASS tool has improved stock levels of HIV commodities through evidenced based redistributions/redirection of stock to low stocked health facilities hence combating any eminent stock outs. The program was also able to save close to $130,000 in costs for the ARVs distributed using the RASS tool. The savings came from averted potential wastage and expiries of medicines which would have been underutilised by health facilities.</a:t>
            </a:r>
          </a:p>
          <a:p>
            <a:pPr algn="just"/>
            <a:r>
              <a:rPr lang="en-GB" sz="2000" b="1" dirty="0"/>
              <a:t>Conclusions</a:t>
            </a:r>
            <a:r>
              <a:rPr lang="en-GB" sz="2000" dirty="0"/>
              <a:t>: The RASS tool provides accurate data for better decision making and it’s easy and simple to use to all health workers across the region. Health service interruption was reduced and the country is on course to meet the 95-95-95 UNAIDS targets. Advocacy for other commodities like Anti-TB medicines, OI medicines and tracer EMHS should be added on the RASS tool to reduce the stock out of these commodities in health facilities which impacts on the care and treatment of clients. </a:t>
            </a:r>
          </a:p>
        </p:txBody>
      </p:sp>
      <p:pic>
        <p:nvPicPr>
          <p:cNvPr id="5" name="Picture 4"/>
          <p:cNvPicPr>
            <a:picLocks noChangeAspect="1"/>
          </p:cNvPicPr>
          <p:nvPr/>
        </p:nvPicPr>
        <p:blipFill>
          <a:blip r:embed="rId2"/>
          <a:stretch>
            <a:fillRect/>
          </a:stretch>
        </p:blipFill>
        <p:spPr>
          <a:xfrm>
            <a:off x="6137032" y="1266092"/>
            <a:ext cx="5486400" cy="4106008"/>
          </a:xfrm>
          <a:prstGeom prst="rect">
            <a:avLst/>
          </a:prstGeom>
        </p:spPr>
      </p:pic>
    </p:spTree>
    <p:extLst>
      <p:ext uri="{BB962C8B-B14F-4D97-AF65-F5344CB8AC3E}">
        <p14:creationId xmlns:p14="http://schemas.microsoft.com/office/powerpoint/2010/main" val="2037778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GB" sz="2400" dirty="0" smtClean="0"/>
              <a:t>The electronic system uses both the stock counts of </a:t>
            </a:r>
            <a:r>
              <a:rPr lang="en-GB" sz="2400" smtClean="0"/>
              <a:t>the HIV commodities </a:t>
            </a:r>
            <a:r>
              <a:rPr lang="en-GB" sz="2400" dirty="0" smtClean="0"/>
              <a:t>and the reported number of clients benefiting from that commodity to determine stock levels of the commodity at any time.</a:t>
            </a:r>
          </a:p>
          <a:p>
            <a:endParaRPr lang="en-GB" sz="2400" dirty="0" smtClean="0"/>
          </a:p>
          <a:p>
            <a:r>
              <a:rPr lang="en-GB" sz="2400" dirty="0" smtClean="0"/>
              <a:t>The stock levels are shared at a weekly basis enabling health workers to track their stock levels. This guides the health workers to address potential stock outs early hence preventing treatment interruptions.</a:t>
            </a:r>
          </a:p>
          <a:p>
            <a:endParaRPr lang="en-GB" sz="2400" dirty="0" smtClean="0"/>
          </a:p>
          <a:p>
            <a:r>
              <a:rPr lang="it-IT" sz="2400" dirty="0" smtClean="0"/>
              <a:t>The electronic system also is very important in programatic implementation to combart any potential misuse or misallocation of HIV commodities and redirecting the stock to potential beneficialiries hence saving on costs of HIV commodities.</a:t>
            </a:r>
            <a:endParaRPr lang="en-US" sz="2400" dirty="0"/>
          </a:p>
        </p:txBody>
      </p:sp>
    </p:spTree>
    <p:extLst>
      <p:ext uri="{BB962C8B-B14F-4D97-AF65-F5344CB8AC3E}">
        <p14:creationId xmlns:p14="http://schemas.microsoft.com/office/powerpoint/2010/main" val="662151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15175</TotalTime>
  <Words>573</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Franklin Gothic Book</vt:lpstr>
      <vt:lpstr>Raleway</vt:lpstr>
      <vt:lpstr>AIDS 2016_Template</vt:lpstr>
      <vt:lpstr>PowerPoint Presentation</vt:lpstr>
      <vt:lpstr>Managing stock levels of HIV commodities using electronic systems in Baylor Uganda, Rwenzori region </vt:lpstr>
      <vt:lpstr>Managing stock levels of HIV commodities using electronic systems in Baylor Uganda, Rwenzori region </vt:lpstr>
      <vt:lpstr>Managing stock levels of HIV commodities using electronic systems in Baylor Uganda, Rwenzori region…Contd </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Media</cp:lastModifiedBy>
  <cp:revision>50</cp:revision>
  <cp:lastPrinted>2017-01-16T15:31:13Z</cp:lastPrinted>
  <dcterms:created xsi:type="dcterms:W3CDTF">2017-01-13T09:09:35Z</dcterms:created>
  <dcterms:modified xsi:type="dcterms:W3CDTF">2019-07-22T17:05:34Z</dcterms:modified>
</cp:coreProperties>
</file>